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4"/>
    <p:sldMasterId id="2147483676" r:id="rId5"/>
    <p:sldMasterId id="2147483707" r:id="rId6"/>
    <p:sldMasterId id="2147483710" r:id="rId7"/>
    <p:sldMasterId id="2147483696" r:id="rId8"/>
    <p:sldMasterId id="2147483682" r:id="rId9"/>
    <p:sldMasterId id="2147483699" r:id="rId10"/>
    <p:sldMasterId id="2147483702" r:id="rId11"/>
    <p:sldMasterId id="2147483693" r:id="rId12"/>
    <p:sldMasterId id="2147483685" r:id="rId13"/>
    <p:sldMasterId id="2147483689" r:id="rId14"/>
    <p:sldMasterId id="2147483679" r:id="rId15"/>
  </p:sldMasterIdLst>
  <p:notesMasterIdLst>
    <p:notesMasterId r:id="rId22"/>
  </p:notesMasterIdLst>
  <p:sldIdLst>
    <p:sldId id="10966" r:id="rId16"/>
    <p:sldId id="10967" r:id="rId17"/>
    <p:sldId id="10969" r:id="rId18"/>
    <p:sldId id="10970" r:id="rId19"/>
    <p:sldId id="10971" r:id="rId20"/>
    <p:sldId id="362" r:id="rId21"/>
  </p:sldIdLst>
  <p:sldSz cx="12192000" cy="6858000"/>
  <p:notesSz cx="6858000" cy="9144000"/>
  <p:defaultTextStyle>
    <a:defPPr>
      <a:defRPr lang="en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C70"/>
    <a:srgbClr val="6397FF"/>
    <a:srgbClr val="092D69"/>
    <a:srgbClr val="F58771"/>
    <a:srgbClr val="E7F1FA"/>
    <a:srgbClr val="DFECF8"/>
    <a:srgbClr val="5FB6FF"/>
    <a:srgbClr val="8FB7FF"/>
    <a:srgbClr val="7FB3FF"/>
    <a:srgbClr val="E6F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2"/>
    <p:restoredTop sz="94694"/>
  </p:normalViewPr>
  <p:slideViewPr>
    <p:cSldViewPr snapToGrid="0">
      <p:cViewPr varScale="1">
        <p:scale>
          <a:sx n="85" d="100"/>
          <a:sy n="85" d="100"/>
        </p:scale>
        <p:origin x="208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5962A-4B16-4347-B416-B0895494A12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AE720-595D-0A41-831D-8AA870B3D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43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Montserrat Extra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5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32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Montserrat Extra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6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73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Montserrat Extra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9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12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Montserrat Extra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3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7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7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84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86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977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620526-970A-4DEF-9220-87395278794A}"/>
              </a:ext>
            </a:extLst>
          </p:cNvPr>
          <p:cNvSpPr/>
          <p:nvPr userDrawn="1"/>
        </p:nvSpPr>
        <p:spPr>
          <a:xfrm>
            <a:off x="0" y="291530"/>
            <a:ext cx="11300460" cy="147189"/>
          </a:xfrm>
          <a:prstGeom prst="rect">
            <a:avLst/>
          </a:prstGeom>
          <a:solidFill>
            <a:srgbClr val="035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6" name="Picture 15" descr="A close up of a logo&#10;&#10;Description generated with high confidence">
            <a:extLst>
              <a:ext uri="{FF2B5EF4-FFF2-40B4-BE49-F238E27FC236}">
                <a16:creationId xmlns:a16="http://schemas.microsoft.com/office/drawing/2014/main" id="{341E38C6-2BFD-460F-9158-0F574A76E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34790" t="2706" r="56604" b="43595"/>
          <a:stretch/>
        </p:blipFill>
        <p:spPr>
          <a:xfrm>
            <a:off x="7934781" y="2595491"/>
            <a:ext cx="4257219" cy="426250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7" name="Title 9">
            <a:extLst>
              <a:ext uri="{FF2B5EF4-FFF2-40B4-BE49-F238E27FC236}">
                <a16:creationId xmlns:a16="http://schemas.microsoft.com/office/drawing/2014/main" id="{2E299416-3C88-437A-8EDF-8B7F4C68D452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6942910" y="1321960"/>
            <a:ext cx="4410889" cy="12938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3600">
                <a:solidFill>
                  <a:srgbClr val="2F5597"/>
                </a:solidFill>
                <a:latin typeface="Tw Cen MT" panose="020B0602020104020603" pitchFamily="34" charset="0"/>
              </a:rPr>
              <a:t>Housing Management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818B3B16-400F-425A-B8A4-B8646ED309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903" y="-108042"/>
            <a:ext cx="958654" cy="79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5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13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607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81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521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52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847A4D-4059-6F45-AE60-44CAD7C64555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B4BD28-57F5-8649-94A2-0893C714828B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7BB312-B4E4-7747-9225-9D344BEE47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91" y="252563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09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147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88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847A4D-4059-6F45-AE60-44CAD7C64555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B4BD28-57F5-8649-94A2-0893C714828B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7BB312-B4E4-7747-9225-9D344BEE47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91" y="252563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612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570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Montserrat ExtraBo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01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40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9761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2A61E-C6B8-1444-BBB3-921FC52E278C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C2EA7C-67BC-8F4C-99EB-61DFBF7A55F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72BC2-F9C3-0441-97DA-47D2C70416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91" y="252563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4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2A61E-C6B8-1444-BBB3-921FC52E278C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C2EA7C-67BC-8F4C-99EB-61DFBF7A55F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72BC2-F9C3-0441-97DA-47D2C70416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7" y="285749"/>
            <a:ext cx="3284722" cy="1071562"/>
          </a:xfrm>
          <a:prstGeom prst="rect">
            <a:avLst/>
          </a:prstGeom>
        </p:spPr>
      </p:pic>
      <p:pic>
        <p:nvPicPr>
          <p:cNvPr id="8" name="Picture 7" descr="A group of buildings in a city&#10;&#10;Description automatically generated">
            <a:extLst>
              <a:ext uri="{FF2B5EF4-FFF2-40B4-BE49-F238E27FC236}">
                <a16:creationId xmlns:a16="http://schemas.microsoft.com/office/drawing/2014/main" id="{D1718EC4-DBC9-D5C9-68F7-FB35DD5EF8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" b="5549"/>
          <a:stretch/>
        </p:blipFill>
        <p:spPr>
          <a:xfrm>
            <a:off x="0" y="2900846"/>
            <a:ext cx="12192000" cy="395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5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2A61E-C6B8-1444-BBB3-921FC52E278C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C2EA7C-67BC-8F4C-99EB-61DFBF7A55F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72BC2-F9C3-0441-97DA-47D2C70416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81" y="530051"/>
            <a:ext cx="3284722" cy="1071562"/>
          </a:xfrm>
          <a:prstGeom prst="rect">
            <a:avLst/>
          </a:prstGeom>
        </p:spPr>
      </p:pic>
      <p:pic>
        <p:nvPicPr>
          <p:cNvPr id="6" name="Picture 5" descr="A group of buildings in a city&#10;&#10;Description automatically generated">
            <a:extLst>
              <a:ext uri="{FF2B5EF4-FFF2-40B4-BE49-F238E27FC236}">
                <a16:creationId xmlns:a16="http://schemas.microsoft.com/office/drawing/2014/main" id="{0B9A0DC9-BDBD-C359-C8B5-C1D19B66F4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 t="-1" r="19259" b="8993"/>
          <a:stretch/>
        </p:blipFill>
        <p:spPr>
          <a:xfrm>
            <a:off x="0" y="2767658"/>
            <a:ext cx="12192000" cy="409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2A61E-C6B8-1444-BBB3-921FC52E278C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C2EA7C-67BC-8F4C-99EB-61DFBF7A55F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72BC2-F9C3-0441-97DA-47D2C70416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5" y="159798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AD77A-76D3-6C41-81C6-EA814CFAF0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664"/>
            <a:ext cx="5270500" cy="17883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06970C-FB75-384C-941E-9127095B084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B54A4-5B1E-7240-B1AF-A05D7E3537C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91" y="252563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0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AD77A-76D3-6C41-81C6-EA814CFAF08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664"/>
            <a:ext cx="5270500" cy="17883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06970C-FB75-384C-941E-9127095B084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B54A4-5B1E-7240-B1AF-A05D7E3537C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55" y="155581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2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AD77A-76D3-6C41-81C6-EA814CFAF0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5355" y="5083520"/>
            <a:ext cx="5270500" cy="17883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06970C-FB75-384C-941E-9127095B0846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B54A4-5B1E-7240-B1AF-A05D7E3537C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55" y="155581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8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87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3612A4-E558-4149-B027-1D6312E4E1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88" y="5245100"/>
            <a:ext cx="8982412" cy="16129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5BAC9C-7DBA-EB47-8F53-5AE6F03B95A4}"/>
              </a:ext>
            </a:extLst>
          </p:cNvPr>
          <p:cNvSpPr/>
          <p:nvPr userDrawn="1"/>
        </p:nvSpPr>
        <p:spPr>
          <a:xfrm>
            <a:off x="0" y="771525"/>
            <a:ext cx="1771650" cy="1071563"/>
          </a:xfrm>
          <a:prstGeom prst="rect">
            <a:avLst/>
          </a:prstGeom>
          <a:solidFill>
            <a:srgbClr val="E7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5297B9-A860-8D40-A3F6-C9F6D5323773}"/>
              </a:ext>
            </a:extLst>
          </p:cNvPr>
          <p:cNvSpPr/>
          <p:nvPr userDrawn="1"/>
        </p:nvSpPr>
        <p:spPr>
          <a:xfrm>
            <a:off x="10420350" y="285749"/>
            <a:ext cx="1771650" cy="1243014"/>
          </a:xfrm>
          <a:prstGeom prst="rect">
            <a:avLst/>
          </a:prstGeom>
          <a:solidFill>
            <a:srgbClr val="E6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b="1" i="0">
              <a:latin typeface="Montserrat Extra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6AEBDD-4FDD-B540-8F29-25001BE130D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91" y="252563"/>
            <a:ext cx="3181609" cy="103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6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3612A4-E558-4149-B027-1D6312E4E1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88" y="5245100"/>
            <a:ext cx="8982412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84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1639" y="1711763"/>
            <a:ext cx="5549428" cy="2236685"/>
          </a:xfrm>
        </p:spPr>
        <p:txBody>
          <a:bodyPr>
            <a:noAutofit/>
          </a:bodyPr>
          <a:lstStyle/>
          <a:p>
            <a:pPr algn="l"/>
            <a:r>
              <a:rPr lang="en-GB" sz="4400" b="1" spc="-150">
                <a:solidFill>
                  <a:srgbClr val="092D69"/>
                </a:solidFill>
                <a:latin typeface="Montserrat ExtraBold" pitchFamily="2" charset="77"/>
              </a:rPr>
              <a:t>[Presentation Title]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4A7BF7-C3FA-D3B4-6F3D-D90B977F9C3D}"/>
              </a:ext>
            </a:extLst>
          </p:cNvPr>
          <p:cNvGrpSpPr/>
          <p:nvPr/>
        </p:nvGrpSpPr>
        <p:grpSpPr>
          <a:xfrm>
            <a:off x="5028269" y="885906"/>
            <a:ext cx="6897455" cy="316772"/>
            <a:chOff x="2979976" y="1122873"/>
            <a:chExt cx="9010585" cy="4556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925828D-E534-37F4-B3B2-6674BDDEF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1109" y="1132822"/>
              <a:ext cx="351689" cy="3805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175DCF-11A8-7516-9F37-0577F6A48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79976" y="1135958"/>
              <a:ext cx="553138" cy="4425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F3B8586-DBA0-80AB-902F-72EB453DB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07092" y="1171410"/>
              <a:ext cx="316384" cy="35807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7D47A0-CBD6-8A58-7D68-C54E9E9D64DE}"/>
                </a:ext>
              </a:extLst>
            </p:cNvPr>
            <p:cNvSpPr txBox="1"/>
            <p:nvPr/>
          </p:nvSpPr>
          <p:spPr>
            <a:xfrm>
              <a:off x="3346437" y="1170760"/>
              <a:ext cx="1657019" cy="332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G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@iPropertyCloud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BEDAE-F929-8404-5EB1-D139AB25C458}"/>
                </a:ext>
              </a:extLst>
            </p:cNvPr>
            <p:cNvSpPr txBox="1"/>
            <p:nvPr/>
          </p:nvSpPr>
          <p:spPr>
            <a:xfrm>
              <a:off x="5327718" y="1140020"/>
              <a:ext cx="1657019" cy="332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G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@iProperty Cloud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4AB020-B2F0-94D8-9513-9C6D1DBACA10}"/>
                </a:ext>
              </a:extLst>
            </p:cNvPr>
            <p:cNvSpPr txBox="1"/>
            <p:nvPr/>
          </p:nvSpPr>
          <p:spPr>
            <a:xfrm>
              <a:off x="7387838" y="1181360"/>
              <a:ext cx="2034462" cy="332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G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http://iProperty.Cloud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82900A-7DB0-6359-E2E4-E2DF45D05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03045" y="1122873"/>
              <a:ext cx="316384" cy="35807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70CB3B-166F-D737-AAB4-6188A6777476}"/>
                </a:ext>
              </a:extLst>
            </p:cNvPr>
            <p:cNvSpPr txBox="1"/>
            <p:nvPr/>
          </p:nvSpPr>
          <p:spPr>
            <a:xfrm>
              <a:off x="9783791" y="1132823"/>
              <a:ext cx="2206770" cy="332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G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http://</a:t>
              </a:r>
              <a:r>
                <a:rPr kumimoji="0" lang="en-US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TechLabs</a:t>
              </a:r>
              <a:r>
                <a:rPr kumimoji="0" lang="en-EG" sz="900" u="none" strike="noStrike" kern="1200" cap="none" spc="0" normalizeH="0" baseline="0" noProof="0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.</a:t>
              </a:r>
              <a:r>
                <a:rPr kumimoji="0" lang="en-US" sz="900" u="none" strike="noStrike" kern="1200" cap="none" spc="0" normalizeH="0" baseline="0" noProof="0" err="1">
                  <a:ln>
                    <a:noFill/>
                  </a:ln>
                  <a:solidFill>
                    <a:srgbClr val="0D538B"/>
                  </a:solidFill>
                  <a:effectLst/>
                  <a:uLnTx/>
                  <a:uFillTx/>
                  <a:latin typeface="Montserrat" pitchFamily="2" charset="77"/>
                </a:rPr>
                <a:t>london</a:t>
              </a:r>
              <a:endParaRPr kumimoji="0" lang="en-EG" sz="900" u="none" strike="noStrike" kern="1200" cap="none" spc="0" normalizeH="0" baseline="0" noProof="0">
                <a:ln>
                  <a:noFill/>
                </a:ln>
                <a:solidFill>
                  <a:srgbClr val="0D538B"/>
                </a:solidFill>
                <a:effectLst/>
                <a:uLnTx/>
                <a:uFillTx/>
                <a:latin typeface="Montserrat" pitchFamily="2" charset="7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19FCF23-9243-F635-6AFA-8C209D60B767}"/>
              </a:ext>
            </a:extLst>
          </p:cNvPr>
          <p:cNvSpPr txBox="1"/>
          <p:nvPr/>
        </p:nvSpPr>
        <p:spPr>
          <a:xfrm>
            <a:off x="551639" y="3948448"/>
            <a:ext cx="2012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Montserrat" pitchFamily="2" charset="77"/>
              </a:rPr>
              <a:t>TechLabs London</a:t>
            </a:r>
          </a:p>
        </p:txBody>
      </p:sp>
    </p:spTree>
    <p:extLst>
      <p:ext uri="{BB962C8B-B14F-4D97-AF65-F5344CB8AC3E}">
        <p14:creationId xmlns:p14="http://schemas.microsoft.com/office/powerpoint/2010/main" val="226488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D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10DA-706C-7246-8144-C28872761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506" y="2418806"/>
            <a:ext cx="9247457" cy="2403566"/>
          </a:xfrm>
        </p:spPr>
        <p:txBody>
          <a:bodyPr/>
          <a:lstStyle/>
          <a:p>
            <a:pPr algn="l"/>
            <a:r>
              <a:rPr lang="en-GB" sz="2800" b="1">
                <a:solidFill>
                  <a:srgbClr val="E7F1FA"/>
                </a:solidFill>
                <a:latin typeface="Montserrat" pitchFamily="2" charset="77"/>
              </a:rPr>
              <a:t>[Key statement — lead with your headline message, </a:t>
            </a:r>
            <a:r>
              <a:rPr lang="en-GB" sz="2800" b="1">
                <a:solidFill>
                  <a:srgbClr val="6397FF"/>
                </a:solidFill>
                <a:latin typeface="Montserrat" pitchFamily="2" charset="77"/>
              </a:rPr>
              <a:t>and highlight the key client benefit here.]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CF4D3C-B4D7-6441-9317-E5FFD17E60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9" y="457201"/>
            <a:ext cx="2399663" cy="7884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6844CD-6E87-95D7-B554-58B35E9B2C49}"/>
              </a:ext>
            </a:extLst>
          </p:cNvPr>
          <p:cNvSpPr txBox="1"/>
          <p:nvPr/>
        </p:nvSpPr>
        <p:spPr>
          <a:xfrm>
            <a:off x="11128207" y="241757"/>
            <a:ext cx="16560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kern="1200">
                <a:solidFill>
                  <a:schemeClr val="bg2"/>
                </a:solidFill>
                <a:latin typeface="Montserrat" pitchFamily="2" charset="77"/>
              </a:rPr>
              <a:t>[Brand]</a:t>
            </a:r>
          </a:p>
          <a:p>
            <a:pPr algn="l"/>
            <a:r>
              <a:rPr lang="en-US" sz="1100" b="0" kern="1200">
                <a:solidFill>
                  <a:schemeClr val="bg2"/>
                </a:solidFill>
                <a:latin typeface="Montserrat" pitchFamily="2" charset="77"/>
              </a:rPr>
              <a:t>[Section]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A96B55-6817-A12D-5366-B24580BFFBC7}"/>
              </a:ext>
            </a:extLst>
          </p:cNvPr>
          <p:cNvSpPr/>
          <p:nvPr/>
        </p:nvSpPr>
        <p:spPr>
          <a:xfrm>
            <a:off x="11044503" y="276534"/>
            <a:ext cx="83704" cy="361335"/>
          </a:xfrm>
          <a:prstGeom prst="rect">
            <a:avLst/>
          </a:prstGeom>
          <a:solidFill>
            <a:srgbClr val="639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385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2FFD4AA8-6C55-409A-92DC-F2639F0D2E9B}"/>
              </a:ext>
            </a:extLst>
          </p:cNvPr>
          <p:cNvSpPr txBox="1"/>
          <p:nvPr/>
        </p:nvSpPr>
        <p:spPr>
          <a:xfrm>
            <a:off x="609396" y="2918754"/>
            <a:ext cx="396260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3200" b="1">
                <a:solidFill>
                  <a:srgbClr val="003366"/>
                </a:solidFill>
                <a:latin typeface="Montserrat" pitchFamily="2" charset="77"/>
              </a:rPr>
              <a:t>[Section heading — state the key message in a </a:t>
            </a:r>
            <a:r>
              <a:rPr lang="en-GB" sz="3200" b="1">
                <a:solidFill>
                  <a:srgbClr val="6397FF"/>
                </a:solidFill>
                <a:latin typeface="Montserrat" pitchFamily="2" charset="77"/>
              </a:rPr>
              <a:t>few words]</a:t>
            </a:r>
          </a:p>
        </p:txBody>
      </p:sp>
      <p:pic>
        <p:nvPicPr>
          <p:cNvPr id="6" name="Picture 5" descr="A circular diagram of a company&#10;&#10;Description automatically generated">
            <a:extLst>
              <a:ext uri="{FF2B5EF4-FFF2-40B4-BE49-F238E27FC236}">
                <a16:creationId xmlns:a16="http://schemas.microsoft.com/office/drawing/2014/main" id="{0568E020-BB6E-0278-0927-9004F6F13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54" y="875122"/>
            <a:ext cx="5803726" cy="57694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436C79-D902-12A9-653C-328788B2E3D1}"/>
              </a:ext>
            </a:extLst>
          </p:cNvPr>
          <p:cNvSpPr txBox="1"/>
          <p:nvPr/>
        </p:nvSpPr>
        <p:spPr>
          <a:xfrm>
            <a:off x="10523351" y="175871"/>
            <a:ext cx="148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kern="1200">
                <a:solidFill>
                  <a:srgbClr val="092D69"/>
                </a:solidFill>
                <a:latin typeface="Montserrat" pitchFamily="2" charset="77"/>
              </a:rPr>
              <a:t>[Section label]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10A37A-BC4D-53D1-2D0E-D5C0875823B4}"/>
              </a:ext>
            </a:extLst>
          </p:cNvPr>
          <p:cNvSpPr/>
          <p:nvPr/>
        </p:nvSpPr>
        <p:spPr>
          <a:xfrm>
            <a:off x="10439647" y="210648"/>
            <a:ext cx="51425" cy="361335"/>
          </a:xfrm>
          <a:prstGeom prst="rect">
            <a:avLst/>
          </a:prstGeom>
          <a:solidFill>
            <a:srgbClr val="639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722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FC5AAAD-DD1D-8137-FEA6-07BC053DD070}"/>
              </a:ext>
            </a:extLst>
          </p:cNvPr>
          <p:cNvSpPr/>
          <p:nvPr/>
        </p:nvSpPr>
        <p:spPr>
          <a:xfrm>
            <a:off x="799463" y="4578461"/>
            <a:ext cx="10313656" cy="2000559"/>
          </a:xfrm>
          <a:prstGeom prst="roundRect">
            <a:avLst/>
          </a:prstGeom>
          <a:solidFill>
            <a:srgbClr val="639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33C7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B19689-9DBE-0E45-9D34-D0458DEE3E18}"/>
              </a:ext>
            </a:extLst>
          </p:cNvPr>
          <p:cNvSpPr txBox="1"/>
          <p:nvPr/>
        </p:nvSpPr>
        <p:spPr>
          <a:xfrm>
            <a:off x="799463" y="1534488"/>
            <a:ext cx="9789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>
                <a:solidFill>
                  <a:srgbClr val="133C70"/>
                </a:solidFill>
                <a:latin typeface="Montserrat ExtraBold" pitchFamily="2" charset="77"/>
              </a:rPr>
              <a:t>[Section heading — your headline message]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2B7C4D-7189-53B1-3987-3DAD336608E6}"/>
              </a:ext>
            </a:extLst>
          </p:cNvPr>
          <p:cNvSpPr txBox="1"/>
          <p:nvPr/>
        </p:nvSpPr>
        <p:spPr>
          <a:xfrm>
            <a:off x="799463" y="2658207"/>
            <a:ext cx="913901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dirty="0">
                <a:latin typeface="Montserrat" pitchFamily="2" charset="77"/>
              </a:rPr>
              <a:t>[Body copy: introduce your company and solution — what you do, your key capabilities, and the value you bring to </a:t>
            </a:r>
            <a:r>
              <a:rPr lang="en-GB" sz="1350" b="1" dirty="0">
                <a:latin typeface="Montserrat ExtraBold" pitchFamily="2" charset="77"/>
              </a:rPr>
              <a:t>the client. Use bold to emphasise standout figures or differentiators.]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C11A72-410B-65A5-FFB8-2E496A2A21D7}"/>
              </a:ext>
            </a:extLst>
          </p:cNvPr>
          <p:cNvSpPr txBox="1"/>
          <p:nvPr/>
        </p:nvSpPr>
        <p:spPr>
          <a:xfrm>
            <a:off x="1307616" y="5282492"/>
            <a:ext cx="8960646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40"/>
              </a:lnSpc>
            </a:pPr>
            <a:r>
              <a:rPr lang="en-GB" b="1" dirty="0">
                <a:solidFill>
                  <a:schemeClr val="bg1"/>
                </a:solidFill>
                <a:latin typeface="Montserrat" pitchFamily="2" charset="77"/>
              </a:rPr>
              <a:t>[Proof point or client quote — add an award, result, or testimonial that builds credibility, e.g. </a:t>
            </a:r>
            <a:r>
              <a:rPr lang="en-GB" b="1" dirty="0">
                <a:solidFill>
                  <a:srgbClr val="092D69"/>
                </a:solidFill>
                <a:latin typeface="Montserrat" pitchFamily="2" charset="77"/>
              </a:rPr>
              <a:t>"a short quote from a satisfied customer goes here."]</a:t>
            </a:r>
          </a:p>
        </p:txBody>
      </p:sp>
      <p:pic>
        <p:nvPicPr>
          <p:cNvPr id="2" name="Picture 1" descr="A trophy with stars and a blue circle&#10;&#10;Description automatically generated">
            <a:extLst>
              <a:ext uri="{FF2B5EF4-FFF2-40B4-BE49-F238E27FC236}">
                <a16:creationId xmlns:a16="http://schemas.microsoft.com/office/drawing/2014/main" id="{D6AB3FBA-19A1-9C75-2CDD-45CA98E3A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1" y="4131735"/>
            <a:ext cx="1085752" cy="10857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7178F4-5A2F-30F8-655C-05BCB74BB6B3}"/>
              </a:ext>
            </a:extLst>
          </p:cNvPr>
          <p:cNvSpPr txBox="1"/>
          <p:nvPr/>
        </p:nvSpPr>
        <p:spPr>
          <a:xfrm>
            <a:off x="10523351" y="175871"/>
            <a:ext cx="148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kern="1200">
                <a:solidFill>
                  <a:srgbClr val="092D69"/>
                </a:solidFill>
                <a:latin typeface="Montserrat" pitchFamily="2" charset="77"/>
              </a:rPr>
              <a:t>[Section label]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70D3A-44BF-6DC3-465B-AF3B163E69A1}"/>
              </a:ext>
            </a:extLst>
          </p:cNvPr>
          <p:cNvSpPr/>
          <p:nvPr/>
        </p:nvSpPr>
        <p:spPr>
          <a:xfrm>
            <a:off x="10439647" y="210648"/>
            <a:ext cx="51425" cy="361335"/>
          </a:xfrm>
          <a:prstGeom prst="rect">
            <a:avLst/>
          </a:prstGeom>
          <a:solidFill>
            <a:srgbClr val="639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09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0AF04D-A3FA-637C-7F09-9ED573C9113F}"/>
              </a:ext>
            </a:extLst>
          </p:cNvPr>
          <p:cNvSpPr txBox="1"/>
          <p:nvPr/>
        </p:nvSpPr>
        <p:spPr>
          <a:xfrm>
            <a:off x="687651" y="2644170"/>
            <a:ext cx="71372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397FF"/>
                </a:solidFill>
                <a:latin typeface="Montserrat ExtraBold"/>
              </a:rPr>
              <a:t>[Headline highlight — a key achievement] </a:t>
            </a:r>
            <a:r>
              <a:rPr lang="en-GB" sz="3200" b="1" dirty="0">
                <a:solidFill>
                  <a:srgbClr val="133C70"/>
                </a:solidFill>
                <a:latin typeface="Montserrat ExtraBold"/>
              </a:rPr>
              <a:t>[and the supporting context behind it]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1D461-807C-9A0D-5997-29296A5D7BA7}"/>
              </a:ext>
            </a:extLst>
          </p:cNvPr>
          <p:cNvSpPr txBox="1"/>
          <p:nvPr/>
        </p:nvSpPr>
        <p:spPr>
          <a:xfrm>
            <a:off x="10523351" y="175871"/>
            <a:ext cx="148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100" b="1" kern="1200">
                <a:solidFill>
                  <a:srgbClr val="092D69"/>
                </a:solidFill>
                <a:latin typeface="Montserrat" pitchFamily="2" charset="77"/>
              </a:rPr>
              <a:t>[Section label]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302E78-8860-5498-4B94-AECD0794BD19}"/>
              </a:ext>
            </a:extLst>
          </p:cNvPr>
          <p:cNvSpPr/>
          <p:nvPr/>
        </p:nvSpPr>
        <p:spPr>
          <a:xfrm>
            <a:off x="10439647" y="210648"/>
            <a:ext cx="51425" cy="361335"/>
          </a:xfrm>
          <a:prstGeom prst="rect">
            <a:avLst/>
          </a:prstGeom>
          <a:solidFill>
            <a:srgbClr val="639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905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B5BA-29C4-FFE7-1517-F4BF5C262C90}"/>
              </a:ext>
            </a:extLst>
          </p:cNvPr>
          <p:cNvSpPr txBox="1">
            <a:spLocks/>
          </p:cNvSpPr>
          <p:nvPr/>
        </p:nvSpPr>
        <p:spPr>
          <a:xfrm>
            <a:off x="1054607" y="2606573"/>
            <a:ext cx="10082784" cy="499041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>
                <a:solidFill>
                  <a:srgbClr val="133C70"/>
                </a:solidFill>
                <a:latin typeface="Montserrat ExtraBold" pitchFamily="2" charset="77"/>
              </a:rPr>
              <a:t>Streamlined Future Housing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FE6A1C-966C-BFB1-4384-805F9FDF2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265" y="839855"/>
            <a:ext cx="4373469" cy="142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22411"/>
      </p:ext>
    </p:extLst>
  </p:cSld>
  <p:clrMapOvr>
    <a:masterClrMapping/>
  </p:clrMapOvr>
</p:sld>
</file>

<file path=ppt/theme/theme1.xml><?xml version="1.0" encoding="utf-8"?>
<a:theme xmlns:a="http://schemas.openxmlformats.org/drawingml/2006/main" name="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2.xml><?xml version="1.0" encoding="utf-8"?>
<a:theme xmlns:a="http://schemas.openxmlformats.org/drawingml/2006/main" name="1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3.xml><?xml version="1.0" encoding="utf-8"?>
<a:theme xmlns:a="http://schemas.openxmlformats.org/drawingml/2006/main" name="10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4.xml><?xml version="1.0" encoding="utf-8"?>
<a:theme xmlns:a="http://schemas.openxmlformats.org/drawingml/2006/main" name="11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5.xml><?xml version="1.0" encoding="utf-8"?>
<a:theme xmlns:a="http://schemas.openxmlformats.org/drawingml/2006/main" name="7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6.xml><?xml version="1.0" encoding="utf-8"?>
<a:theme xmlns:a="http://schemas.openxmlformats.org/drawingml/2006/main" name="3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7.xml><?xml version="1.0" encoding="utf-8"?>
<a:theme xmlns:a="http://schemas.openxmlformats.org/drawingml/2006/main" name="8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8.xml><?xml version="1.0" encoding="utf-8"?>
<a:theme xmlns:a="http://schemas.openxmlformats.org/drawingml/2006/main" name="9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9.xml><?xml version="1.0" encoding="utf-8"?>
<a:theme xmlns:a="http://schemas.openxmlformats.org/drawingml/2006/main" name="6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10.xml><?xml version="1.0" encoding="utf-8"?>
<a:theme xmlns:a="http://schemas.openxmlformats.org/drawingml/2006/main" name="4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11.xml><?xml version="1.0" encoding="utf-8"?>
<a:theme xmlns:a="http://schemas.openxmlformats.org/drawingml/2006/main" name="5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12.xml><?xml version="1.0" encoding="utf-8"?>
<a:theme xmlns:a="http://schemas.openxmlformats.org/drawingml/2006/main" name="2_iPC">
  <a:themeElements>
    <a:clrScheme name="iPC Color">
      <a:dk1>
        <a:srgbClr val="0D538B"/>
      </a:dk1>
      <a:lt1>
        <a:srgbClr val="F8FAFF"/>
      </a:lt1>
      <a:dk2>
        <a:srgbClr val="44546A"/>
      </a:dk2>
      <a:lt2>
        <a:srgbClr val="D6E5FF"/>
      </a:lt2>
      <a:accent1>
        <a:srgbClr val="4F99D7"/>
      </a:accent1>
      <a:accent2>
        <a:srgbClr val="61B271"/>
      </a:accent2>
      <a:accent3>
        <a:srgbClr val="D7E5FF"/>
      </a:accent3>
      <a:accent4>
        <a:srgbClr val="FFC000"/>
      </a:accent4>
      <a:accent5>
        <a:srgbClr val="5B9BD5"/>
      </a:accent5>
      <a:accent6>
        <a:srgbClr val="62B27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C" id="{F4E8ECE8-356B-E443-9BF4-454110782734}" vid="{5FA587DB-81D6-7E46-B27A-9FB394284754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98BDBBC-3B6F-DF43-8A90-179C99CF3A9E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1eb2d4ae-1b99-49d2-a194-45d847ec46ef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809636D995384B9B3D7C40916125D9" ma:contentTypeVersion="23" ma:contentTypeDescription="Create a new document." ma:contentTypeScope="" ma:versionID="e753bf71eebfae6996452234ea4cf786">
  <xsd:schema xmlns:xsd="http://www.w3.org/2001/XMLSchema" xmlns:xs="http://www.w3.org/2001/XMLSchema" xmlns:p="http://schemas.microsoft.com/office/2006/metadata/properties" xmlns:ns2="ba096b37-f58e-4a79-a426-dc2b64523313" xmlns:ns3="e94e6ff5-d235-481a-acec-eb903a404939" targetNamespace="http://schemas.microsoft.com/office/2006/metadata/properties" ma:root="true" ma:fieldsID="e09f046947681eedd374991bc602c949" ns2:_="" ns3:_="">
    <xsd:import namespace="ba096b37-f58e-4a79-a426-dc2b64523313"/>
    <xsd:import namespace="e94e6ff5-d235-481a-acec-eb903a4049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Content" minOccurs="0"/>
                <xsd:element ref="ns2:Content0" minOccurs="0"/>
                <xsd:element ref="ns2:Sorting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96b37-f58e-4a79-a426-dc2b645233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08cecc6-d20b-4527-a013-903bd3aa8a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ntent" ma:index="24" nillable="true" ma:displayName="Content " ma:format="Dropdown" ma:internalName="Content">
      <xsd:simpleType>
        <xsd:restriction base="dms:Text">
          <xsd:maxLength value="255"/>
        </xsd:restriction>
      </xsd:simpleType>
    </xsd:element>
    <xsd:element name="Content0" ma:index="25" nillable="true" ma:displayName="Content" ma:format="Dropdown" ma:internalName="Content0">
      <xsd:simpleType>
        <xsd:restriction base="dms:Note">
          <xsd:maxLength value="255"/>
        </xsd:restriction>
      </xsd:simpleType>
    </xsd:element>
    <xsd:element name="Sorting" ma:index="26" nillable="true" ma:displayName="Sort" ma:format="Dropdown" ma:internalName="Sorting" ma:percentage="FALSE">
      <xsd:simpleType>
        <xsd:restriction base="dms:Number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e6ff5-d235-481a-acec-eb903a40493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8df72ce-424b-4981-9833-63f2afc20062}" ma:internalName="TaxCatchAll" ma:showField="CatchAllData" ma:web="e94e6ff5-d235-481a-acec-eb903a4049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e6ff5-d235-481a-acec-eb903a404939">
      <UserInfo>
        <DisplayName>Mina Jeffrey</DisplayName>
        <AccountId>10</AccountId>
        <AccountType/>
      </UserInfo>
      <UserInfo>
        <DisplayName>Ali Hassan</DisplayName>
        <AccountId>14</AccountId>
        <AccountType/>
      </UserInfo>
      <UserInfo>
        <DisplayName>Mostafa Fathy</DisplayName>
        <AccountId>16</AccountId>
        <AccountType/>
      </UserInfo>
      <UserInfo>
        <DisplayName>Yasmin Mohamed</DisplayName>
        <AccountId>13</AccountId>
        <AccountType/>
      </UserInfo>
      <UserInfo>
        <DisplayName>Shimaa Mohamed Abdelwahed</DisplayName>
        <AccountId>18</AccountId>
        <AccountType/>
      </UserInfo>
    </SharedWithUsers>
    <TaxCatchAll xmlns="e94e6ff5-d235-481a-acec-eb903a404939" xsi:nil="true"/>
    <lcf76f155ced4ddcb4097134ff3c332f xmlns="ba096b37-f58e-4a79-a426-dc2b64523313">
      <Terms xmlns="http://schemas.microsoft.com/office/infopath/2007/PartnerControls"/>
    </lcf76f155ced4ddcb4097134ff3c332f>
    <Sorting xmlns="ba096b37-f58e-4a79-a426-dc2b64523313" xsi:nil="true"/>
    <Content0 xmlns="ba096b37-f58e-4a79-a426-dc2b64523313" xsi:nil="true"/>
    <Content xmlns="ba096b37-f58e-4a79-a426-dc2b64523313" xsi:nil="true"/>
  </documentManagement>
</p:properties>
</file>

<file path=customXml/itemProps1.xml><?xml version="1.0" encoding="utf-8"?>
<ds:datastoreItem xmlns:ds="http://schemas.openxmlformats.org/officeDocument/2006/customXml" ds:itemID="{13B20E40-4820-4061-844C-CFD25CD87D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096b37-f58e-4a79-a426-dc2b64523313"/>
    <ds:schemaRef ds:uri="e94e6ff5-d235-481a-acec-eb903a4049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57D630-0F1F-4C02-97CA-53BDC08758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6CB3C3-51D4-468F-B71A-EA5E2510495C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e94e6ff5-d235-481a-acec-eb903a404939"/>
    <ds:schemaRef ds:uri="ba096b37-f58e-4a79-a426-dc2b6452331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iPC</Template>
  <TotalTime>17</TotalTime>
  <Words>167</Words>
  <Application>Microsoft Macintosh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6</vt:i4>
      </vt:variant>
    </vt:vector>
  </HeadingPairs>
  <TitlesOfParts>
    <vt:vector size="22" baseType="lpstr">
      <vt:lpstr>Aptos</vt:lpstr>
      <vt:lpstr>Arial</vt:lpstr>
      <vt:lpstr>Montserrat</vt:lpstr>
      <vt:lpstr>Montserrat ExtraBold</vt:lpstr>
      <vt:lpstr>iPC</vt:lpstr>
      <vt:lpstr>1_iPC</vt:lpstr>
      <vt:lpstr>10_iPC</vt:lpstr>
      <vt:lpstr>11_iPC</vt:lpstr>
      <vt:lpstr>7_iPC</vt:lpstr>
      <vt:lpstr>3_iPC</vt:lpstr>
      <vt:lpstr>8_iPC</vt:lpstr>
      <vt:lpstr>9_iPC</vt:lpstr>
      <vt:lpstr>6_iPC</vt:lpstr>
      <vt:lpstr>4_iPC</vt:lpstr>
      <vt:lpstr>5_iPC</vt:lpstr>
      <vt:lpstr>2_iPC</vt:lpstr>
      <vt:lpstr>[Presentation Title]</vt:lpstr>
      <vt:lpstr>[Key statement — lead with your headline message, and highlight the key client benefit here.]</vt:lpstr>
      <vt:lpstr>PowerPoint Presentation</vt:lpstr>
      <vt:lpstr>PowerPoint Presentation</vt:lpstr>
      <vt:lpstr>PowerPoint Presentation</vt:lpstr>
      <vt:lpstr>PowerPoint Presentation</vt:lpstr>
    </vt:vector>
  </TitlesOfParts>
  <Company>TechLabs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TechLabs London Proposal for Eagle Hills</dc:title>
  <dc:subject>Eagle Hills eServices</dc:subject>
  <dc:creator>Mohamed Mostafa</dc:creator>
  <cp:lastModifiedBy>Shimaa Abdelwahed</cp:lastModifiedBy>
  <cp:revision>3</cp:revision>
  <dcterms:created xsi:type="dcterms:W3CDTF">2023-09-11T12:06:54Z</dcterms:created>
  <dcterms:modified xsi:type="dcterms:W3CDTF">2026-06-19T08:47:06Z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0x010100FC29FC7C091F5C4282699E9B8DBEF235</vt:lpwstr>
  </property>
  <property fmtid="{D5CDD505-2E9C-101B-9397-08002B2CF9AE}" pid="3" name="MediaServiceImageTags">
    <vt:lpwstr/>
  </property>
</Properties>
</file>